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</p:sldIdLst>
  <p:sldSz cy="5143500" cx="9144000"/>
  <p:notesSz cx="6858000" cy="9144000"/>
  <p:embeddedFontLst>
    <p:embeddedFont>
      <p:font typeface="Raleway"/>
      <p:regular r:id="rId51"/>
      <p:bold r:id="rId52"/>
      <p:italic r:id="rId53"/>
      <p:boldItalic r:id="rId54"/>
    </p:embeddedFont>
    <p:embeddedFont>
      <p:font typeface="Raleway Thin"/>
      <p:regular r:id="rId55"/>
      <p:bold r:id="rId56"/>
      <p:italic r:id="rId57"/>
      <p:boldItalic r:id="rId58"/>
    </p:embeddedFont>
    <p:embeddedFont>
      <p:font typeface="Varela Round"/>
      <p:regular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60" roundtripDataSignature="AMtx7mgFsMTGv1xIqyrcyKt6OWBvZJ9Q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customschemas.google.com/relationships/presentationmetadata" Target="meta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aleway-regular.fntdata"/><Relationship Id="rId50" Type="http://schemas.openxmlformats.org/officeDocument/2006/relationships/slide" Target="slides/slide46.xml"/><Relationship Id="rId53" Type="http://schemas.openxmlformats.org/officeDocument/2006/relationships/font" Target="fonts/Raleway-italic.fntdata"/><Relationship Id="rId52" Type="http://schemas.openxmlformats.org/officeDocument/2006/relationships/font" Target="fonts/Raleway-bold.fntdata"/><Relationship Id="rId11" Type="http://schemas.openxmlformats.org/officeDocument/2006/relationships/slide" Target="slides/slide7.xml"/><Relationship Id="rId55" Type="http://schemas.openxmlformats.org/officeDocument/2006/relationships/font" Target="fonts/RalewayThin-regular.fntdata"/><Relationship Id="rId10" Type="http://schemas.openxmlformats.org/officeDocument/2006/relationships/slide" Target="slides/slide6.xml"/><Relationship Id="rId54" Type="http://schemas.openxmlformats.org/officeDocument/2006/relationships/font" Target="fonts/Raleway-boldItalic.fntdata"/><Relationship Id="rId13" Type="http://schemas.openxmlformats.org/officeDocument/2006/relationships/slide" Target="slides/slide9.xml"/><Relationship Id="rId57" Type="http://schemas.openxmlformats.org/officeDocument/2006/relationships/font" Target="fonts/RalewayThin-italic.fntdata"/><Relationship Id="rId12" Type="http://schemas.openxmlformats.org/officeDocument/2006/relationships/slide" Target="slides/slide8.xml"/><Relationship Id="rId56" Type="http://schemas.openxmlformats.org/officeDocument/2006/relationships/font" Target="fonts/RalewayThin-bold.fntdata"/><Relationship Id="rId15" Type="http://schemas.openxmlformats.org/officeDocument/2006/relationships/slide" Target="slides/slide11.xml"/><Relationship Id="rId59" Type="http://schemas.openxmlformats.org/officeDocument/2006/relationships/font" Target="fonts/VarelaRound-regular.fntdata"/><Relationship Id="rId14" Type="http://schemas.openxmlformats.org/officeDocument/2006/relationships/slide" Target="slides/slide10.xml"/><Relationship Id="rId58" Type="http://schemas.openxmlformats.org/officeDocument/2006/relationships/font" Target="fonts/RalewayThin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gif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" name="Google Shape;3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" name="Google Shape;4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" name="Google Shape;4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7" name="Google Shape;397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4" name="Google Shape;424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48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9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" name="Google Shape;16;p4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" name="Google Shape;17;p4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" name="Google Shape;18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-título">
  <p:cSld name="MAIN_POIN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0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1" name="Google Shape;21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1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" name="Google Shape;24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title">
  <p:cSld name="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3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9" name="Google Shape;29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Simples">
  <p:cSld name="MAIN_POINT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4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" name="Google Shape;32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4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://www.escolaw3.com/tutoriais/css/css-position" TargetMode="External"/><Relationship Id="rId4" Type="http://schemas.openxmlformats.org/officeDocument/2006/relationships/hyperlink" Target="https://www.devmedia.com.br/como-usar-a-propriedade-position-css/24451" TargetMode="External"/><Relationship Id="rId5" Type="http://schemas.openxmlformats.org/officeDocument/2006/relationships/hyperlink" Target="https://www.devmedia.com.br/css-z-index-entendendo-sobre-o-eixo-z-na-web/28698" TargetMode="External"/><Relationship Id="rId6" Type="http://schemas.openxmlformats.org/officeDocument/2006/relationships/hyperlink" Target="https://css-tricks.com/almanac/properties/z/z-index/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/>
              <a:t>Rotas no HTML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0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Imagens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00" name="Google Shape;100;p10"/>
          <p:cNvSpPr txBox="1"/>
          <p:nvPr/>
        </p:nvSpPr>
        <p:spPr>
          <a:xfrm>
            <a:off x="566550" y="1365900"/>
            <a:ext cx="8010900" cy="24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&lt;img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src=""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alt=""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width=""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height=""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/&gt;</a:t>
            </a:r>
            <a:endParaRPr b="0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1" name="Google Shape;101;p10"/>
          <p:cNvSpPr txBox="1"/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000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As imagens não são inseridas, apenas invocadas!</a:t>
            </a:r>
            <a:endParaRPr b="0" sz="2000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11"/>
          <p:cNvCxnSpPr>
            <a:endCxn id="107" idx="1"/>
          </p:cNvCxnSpPr>
          <p:nvPr/>
        </p:nvCxnSpPr>
        <p:spPr>
          <a:xfrm>
            <a:off x="2158039" y="1927275"/>
            <a:ext cx="2946600" cy="18000"/>
          </a:xfrm>
          <a:prstGeom prst="bentConnector3">
            <a:avLst>
              <a:gd fmla="val 409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diamond"/>
            <a:tailEnd len="med" w="med" type="stealth"/>
          </a:ln>
        </p:spPr>
      </p:cxnSp>
      <p:sp>
        <p:nvSpPr>
          <p:cNvPr id="107" name="Google Shape;107;p11"/>
          <p:cNvSpPr txBox="1"/>
          <p:nvPr/>
        </p:nvSpPr>
        <p:spPr>
          <a:xfrm>
            <a:off x="5104639" y="1533825"/>
            <a:ext cx="23979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Caminho / Origem do arquivo de imagem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8" name="Google Shape;108;p11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Imagens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09" name="Google Shape;109;p11"/>
          <p:cNvSpPr txBox="1"/>
          <p:nvPr/>
        </p:nvSpPr>
        <p:spPr>
          <a:xfrm>
            <a:off x="566550" y="1365900"/>
            <a:ext cx="2514600" cy="24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&lt;img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20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alt=""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width=""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height=""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/&gt;</a:t>
            </a:r>
            <a:endParaRPr b="0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" name="Google Shape;110;p11"/>
          <p:cNvSpPr txBox="1"/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000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As imagens não são inseridas, apenas invocadas!</a:t>
            </a:r>
            <a:endParaRPr b="0" sz="2000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Google Shape;115;p12"/>
          <p:cNvCxnSpPr>
            <a:endCxn id="116" idx="1"/>
          </p:cNvCxnSpPr>
          <p:nvPr/>
        </p:nvCxnSpPr>
        <p:spPr>
          <a:xfrm>
            <a:off x="2181964" y="2314050"/>
            <a:ext cx="3018600" cy="257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diamond"/>
            <a:tailEnd len="med" w="med" type="stealth"/>
          </a:ln>
        </p:spPr>
      </p:cxnSp>
      <p:sp>
        <p:nvSpPr>
          <p:cNvPr id="116" name="Google Shape;116;p12"/>
          <p:cNvSpPr txBox="1"/>
          <p:nvPr/>
        </p:nvSpPr>
        <p:spPr>
          <a:xfrm>
            <a:off x="5200564" y="2160300"/>
            <a:ext cx="17298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Descrição da imagem/SEO</a:t>
            </a:r>
            <a:endParaRPr b="0" i="0" sz="16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7" name="Google Shape;117;p12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Imagens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18" name="Google Shape;118;p12"/>
          <p:cNvSpPr txBox="1"/>
          <p:nvPr/>
        </p:nvSpPr>
        <p:spPr>
          <a:xfrm>
            <a:off x="566550" y="1365900"/>
            <a:ext cx="2514600" cy="24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&lt;img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src=""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20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width=""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height=""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/&gt;</a:t>
            </a:r>
            <a:endParaRPr b="0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9" name="Google Shape;119;p12"/>
          <p:cNvSpPr txBox="1"/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000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As imagens não são inseridas, apenas invocadas!</a:t>
            </a:r>
            <a:endParaRPr b="0" sz="2000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13"/>
          <p:cNvCxnSpPr>
            <a:endCxn id="125" idx="1"/>
          </p:cNvCxnSpPr>
          <p:nvPr/>
        </p:nvCxnSpPr>
        <p:spPr>
          <a:xfrm>
            <a:off x="2481825" y="2697500"/>
            <a:ext cx="2759100" cy="243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diamond"/>
            <a:tailEnd len="med" w="med" type="stealth"/>
          </a:ln>
        </p:spPr>
      </p:cxnSp>
      <p:sp>
        <p:nvSpPr>
          <p:cNvPr id="125" name="Google Shape;125;p13"/>
          <p:cNvSpPr txBox="1"/>
          <p:nvPr/>
        </p:nvSpPr>
        <p:spPr>
          <a:xfrm>
            <a:off x="5240925" y="2682500"/>
            <a:ext cx="30798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Largura (não obrigatório)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6" name="Google Shape;126;p13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Imagens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27" name="Google Shape;127;p13"/>
          <p:cNvSpPr txBox="1"/>
          <p:nvPr/>
        </p:nvSpPr>
        <p:spPr>
          <a:xfrm>
            <a:off x="566550" y="1365900"/>
            <a:ext cx="2514600" cy="24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&lt;img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src=""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alt=""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20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height=""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/&gt;</a:t>
            </a:r>
            <a:endParaRPr b="0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" name="Google Shape;128;p13"/>
          <p:cNvSpPr txBox="1"/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000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As imagens não são inseridas, apenas invocadas!</a:t>
            </a:r>
            <a:endParaRPr b="0" sz="2000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3" name="Google Shape;133;p14"/>
          <p:cNvCxnSpPr>
            <a:endCxn id="134" idx="1"/>
          </p:cNvCxnSpPr>
          <p:nvPr/>
        </p:nvCxnSpPr>
        <p:spPr>
          <a:xfrm>
            <a:off x="2613850" y="3057425"/>
            <a:ext cx="2786700" cy="333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diamond"/>
            <a:tailEnd len="med" w="med" type="stealth"/>
          </a:ln>
        </p:spPr>
      </p:cxnSp>
      <p:sp>
        <p:nvSpPr>
          <p:cNvPr id="134" name="Google Shape;134;p14"/>
          <p:cNvSpPr txBox="1"/>
          <p:nvPr/>
        </p:nvSpPr>
        <p:spPr>
          <a:xfrm>
            <a:off x="5400550" y="3132425"/>
            <a:ext cx="30879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Altura (não obrigatório)</a:t>
            </a:r>
            <a:endParaRPr b="0" i="0" sz="16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" name="Google Shape;135;p14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Imagens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36" name="Google Shape;136;p14"/>
          <p:cNvSpPr txBox="1"/>
          <p:nvPr/>
        </p:nvSpPr>
        <p:spPr>
          <a:xfrm>
            <a:off x="566550" y="1365900"/>
            <a:ext cx="2514600" cy="24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&lt;img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src=""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alt=""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width=""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20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=""</a:t>
            </a:r>
            <a:b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/&gt;</a:t>
            </a:r>
            <a:endParaRPr b="0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7" name="Google Shape;137;p14"/>
          <p:cNvSpPr txBox="1"/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000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As imagens não são inseridas, apenas invocadas!</a:t>
            </a:r>
            <a:endParaRPr b="0" sz="2000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AMANHÃ TEM ROLÊ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43" name="Google Shape;143;p15"/>
          <p:cNvSpPr txBox="1"/>
          <p:nvPr>
            <p:ph type="title"/>
          </p:nvPr>
        </p:nvSpPr>
        <p:spPr>
          <a:xfrm>
            <a:off x="616950" y="1001900"/>
            <a:ext cx="79101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400">
                <a:latin typeface="Courier New"/>
                <a:ea typeface="Courier New"/>
                <a:cs typeface="Courier New"/>
                <a:sym typeface="Courier New"/>
              </a:rPr>
              <a:t>CARNAVAL: 18H</a:t>
            </a:r>
            <a:endParaRPr b="0"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400">
                <a:latin typeface="Courier New"/>
                <a:ea typeface="Courier New"/>
                <a:cs typeface="Courier New"/>
                <a:sym typeface="Courier New"/>
              </a:rPr>
              <a:t>SOCIAL DAY: 19H</a:t>
            </a:r>
            <a:endParaRPr b="0" sz="2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44" name="Google Shape;14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7350" y="2154800"/>
            <a:ext cx="3775585" cy="25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Seletores de CSS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50" name="Google Shape;150;p16"/>
          <p:cNvSpPr txBox="1"/>
          <p:nvPr>
            <p:ph type="title"/>
          </p:nvPr>
        </p:nvSpPr>
        <p:spPr>
          <a:xfrm>
            <a:off x="566550" y="1103300"/>
            <a:ext cx="7910100" cy="159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1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A declaração indica “a ação que deve ser realizada”, e o seletor indica “quem deve receber essa ação”.</a:t>
            </a:r>
            <a:br>
              <a:rPr b="0" lang="pt-BR" sz="1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</a:br>
            <a:r>
              <a:rPr b="0" lang="pt-BR" sz="1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Portanto, os seletores são imprescindíveis para aplicar os estilos CSS de forma correta em uma página.</a:t>
            </a:r>
            <a:br>
              <a:rPr b="0" lang="pt-BR" sz="1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</a:br>
            <a:r>
              <a:rPr b="0" lang="pt-BR" sz="1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Temos:</a:t>
            </a:r>
            <a:br>
              <a:rPr b="0" lang="pt-BR" sz="1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</a:br>
            <a:endParaRPr b="0" sz="1600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51" name="Google Shape;151;p16"/>
          <p:cNvSpPr txBox="1"/>
          <p:nvPr/>
        </p:nvSpPr>
        <p:spPr>
          <a:xfrm>
            <a:off x="1033301" y="2693293"/>
            <a:ext cx="2105700" cy="16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Tag: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seletor</a:t>
            </a: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b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4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2" name="Google Shape;152;p16"/>
          <p:cNvSpPr txBox="1"/>
          <p:nvPr/>
        </p:nvSpPr>
        <p:spPr>
          <a:xfrm>
            <a:off x="3513754" y="2693293"/>
            <a:ext cx="1890000" cy="16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ID:</a:t>
            </a:r>
            <a:endParaRPr b="0" i="0" sz="14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#seletor</a:t>
            </a: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b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4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3" name="Google Shape;153;p16"/>
          <p:cNvSpPr txBox="1"/>
          <p:nvPr/>
        </p:nvSpPr>
        <p:spPr>
          <a:xfrm>
            <a:off x="5778507" y="2693293"/>
            <a:ext cx="1890000" cy="16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Classe: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.seletor</a:t>
            </a:r>
            <a:r>
              <a:rPr b="1" i="0" lang="pt-BR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b="1" i="0" lang="pt-BR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br>
              <a:rPr b="1" i="0" lang="pt-BR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Propriedades CSS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59" name="Google Shape;159;p17"/>
          <p:cNvSpPr txBox="1"/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000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descendentes e combinações</a:t>
            </a:r>
            <a:endParaRPr b="0" sz="2000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60" name="Google Shape;160;p17"/>
          <p:cNvSpPr txBox="1"/>
          <p:nvPr/>
        </p:nvSpPr>
        <p:spPr>
          <a:xfrm>
            <a:off x="566550" y="1401750"/>
            <a:ext cx="39600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Todos Abaixo: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seletor_pai seletor_filho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1" name="Google Shape;161;p17"/>
          <p:cNvSpPr txBox="1"/>
          <p:nvPr/>
        </p:nvSpPr>
        <p:spPr>
          <a:xfrm>
            <a:off x="4752000" y="1401750"/>
            <a:ext cx="3960000" cy="16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Elemento Filho: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seletor_pai&gt;seletor_filho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2" name="Google Shape;162;p17"/>
          <p:cNvSpPr txBox="1"/>
          <p:nvPr/>
        </p:nvSpPr>
        <p:spPr>
          <a:xfrm>
            <a:off x="612000" y="2981150"/>
            <a:ext cx="3960000" cy="17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Mesmo elemento: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elemento#id.classe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3" name="Google Shape;163;p17"/>
          <p:cNvSpPr txBox="1"/>
          <p:nvPr/>
        </p:nvSpPr>
        <p:spPr>
          <a:xfrm>
            <a:off x="4752000" y="3011117"/>
            <a:ext cx="3960000" cy="16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Múltiplos elementos: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seletor1, seletor2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Propriedades CSS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69" name="Google Shape;169;p18"/>
          <p:cNvSpPr txBox="1"/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000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fundos de imagens</a:t>
            </a:r>
            <a:endParaRPr b="0" sz="2000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0" name="Google Shape;170;p18"/>
          <p:cNvSpPr txBox="1"/>
          <p:nvPr/>
        </p:nvSpPr>
        <p:spPr>
          <a:xfrm>
            <a:off x="566550" y="1276550"/>
            <a:ext cx="77730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 CSS define 6 propriedades para estabelecer o fundo de qualquer elemento</a:t>
            </a:r>
            <a:endParaRPr b="0" i="0" sz="16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566550" y="1932025"/>
            <a:ext cx="6480000" cy="27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background-image: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url(../images/fundo.jpg);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background-repeat: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repeat;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[no-repeat | repeat-x | repeat-y]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background-position: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X Y;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[X = left | center | right | length(px,%...)]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[Y = top | center | bottom | length(px,%...)]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Propriedades CSS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7" name="Google Shape;177;p19"/>
          <p:cNvSpPr txBox="1"/>
          <p:nvPr/>
        </p:nvSpPr>
        <p:spPr>
          <a:xfrm>
            <a:off x="566550" y="1701875"/>
            <a:ext cx="4617600" cy="20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background-attachment: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scroll;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[fixed | local]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background-color: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#F2F2F2;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background-size: 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cover;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[contain | length]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8" name="Google Shape;178;p19"/>
          <p:cNvSpPr txBox="1"/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000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fundos de imagens</a:t>
            </a:r>
            <a:endParaRPr b="0" sz="2000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"/>
          <p:cNvSpPr txBox="1"/>
          <p:nvPr>
            <p:ph type="title"/>
          </p:nvPr>
        </p:nvSpPr>
        <p:spPr>
          <a:xfrm>
            <a:off x="265500" y="831275"/>
            <a:ext cx="4045200" cy="159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pt-BR" sz="2400">
                <a:latin typeface="Raleway Thin"/>
                <a:ea typeface="Raleway Thin"/>
                <a:cs typeface="Raleway Thin"/>
                <a:sym typeface="Raleway Thin"/>
              </a:rPr>
              <a:t>O que aprendemos na aula anterior?</a:t>
            </a:r>
            <a:endParaRPr b="0" sz="24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sz="24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43" name="Google Shape;43;p2"/>
          <p:cNvSpPr txBox="1"/>
          <p:nvPr>
            <p:ph idx="1" type="subTitle"/>
          </p:nvPr>
        </p:nvSpPr>
        <p:spPr>
          <a:xfrm>
            <a:off x="265500" y="2443350"/>
            <a:ext cx="4045200" cy="19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HTML + CSS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tag, elemento, atributos, estrutura básica, como vincular CSS, seletores de tags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44" name="Google Shape;4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43700" y="1171748"/>
            <a:ext cx="3734875" cy="257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Videos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84" name="Google Shape;184;p20"/>
          <p:cNvSpPr txBox="1"/>
          <p:nvPr/>
        </p:nvSpPr>
        <p:spPr>
          <a:xfrm>
            <a:off x="566550" y="1365900"/>
            <a:ext cx="8521500" cy="26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&lt;video</a:t>
            </a:r>
            <a:r>
              <a:rPr b="1" i="0" lang="pt-BR" sz="16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width="480" controls loop autoplay poster="video.jpg"</a:t>
            </a: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b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&lt;source src="video.mp4" type="video/mp4"&gt;</a:t>
            </a:r>
            <a:b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src="video.ogg" type="video/ogg"&gt;</a:t>
            </a:r>
            <a:b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src="video.webm" type="video/webm"&gt;</a:t>
            </a:r>
            <a:b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&lt;p&gt;Seu navegador não é compatível com vídeo html5&lt;/p&gt;</a:t>
            </a:r>
            <a:endParaRPr b="1" i="0" sz="16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&lt;/video&gt;</a:t>
            </a:r>
            <a:endParaRPr b="1" i="0" sz="1600" u="none" cap="none" strike="noStrike">
              <a:solidFill>
                <a:srgbClr val="C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/>
        </p:nvSpPr>
        <p:spPr>
          <a:xfrm>
            <a:off x="1539900" y="3898550"/>
            <a:ext cx="56220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Largura do vídeo, funciona igual com as imagens.</a:t>
            </a:r>
            <a:b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</a:b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Também pode usar em conjunto com o atributo “height” (altura)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90" name="Google Shape;190;p21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Videos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91" name="Google Shape;191;p21"/>
          <p:cNvSpPr txBox="1"/>
          <p:nvPr/>
        </p:nvSpPr>
        <p:spPr>
          <a:xfrm>
            <a:off x="566550" y="1365900"/>
            <a:ext cx="8521500" cy="26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&lt;video </a:t>
            </a: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="480" controls loop autoplay poster="video.jpg"&gt;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src="video.mp4" type="video/mp4"&gt;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src="video.ogg" type="video/ogg"&gt;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src="video.webm" type="video/webm"&gt;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&lt;p&gt;Seu navegador não é compatível com vídeo html5&lt;/p&gt;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&lt;/video&gt;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92" name="Google Shape;192;p21"/>
          <p:cNvCxnSpPr/>
          <p:nvPr/>
        </p:nvCxnSpPr>
        <p:spPr>
          <a:xfrm flipH="1">
            <a:off x="1762533" y="1818167"/>
            <a:ext cx="20400" cy="20184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/>
        </p:nvSpPr>
        <p:spPr>
          <a:xfrm>
            <a:off x="2516580" y="3754282"/>
            <a:ext cx="52785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Especifica se o controles do vídeo (botão de pause, play...) estarão visíveis na tela. </a:t>
            </a:r>
            <a:endParaRPr b="0" i="0" sz="14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98" name="Google Shape;198;p22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Videos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99" name="Google Shape;199;p22"/>
          <p:cNvSpPr txBox="1"/>
          <p:nvPr/>
        </p:nvSpPr>
        <p:spPr>
          <a:xfrm>
            <a:off x="566550" y="1365900"/>
            <a:ext cx="8509500" cy="1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&lt;video width="480" </a:t>
            </a: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controls </a:t>
            </a: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loop autoplay poster="video.jpg"&gt;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src="video.mp4" type="video/mp4"&gt;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src="video.ogg" type="video/ogg"&gt;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src="video.webm" type="video/webm"&gt;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&lt;p&gt;Seu navegador não é compatível com vídeo html5&lt;/p&gt;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&lt;/video&gt;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00" name="Google Shape;200;p22"/>
          <p:cNvCxnSpPr/>
          <p:nvPr/>
        </p:nvCxnSpPr>
        <p:spPr>
          <a:xfrm>
            <a:off x="3622366" y="1733250"/>
            <a:ext cx="10500" cy="19716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5" name="Google Shape;205;p23"/>
          <p:cNvCxnSpPr/>
          <p:nvPr/>
        </p:nvCxnSpPr>
        <p:spPr>
          <a:xfrm flipH="1">
            <a:off x="4304097" y="1733250"/>
            <a:ext cx="17100" cy="16719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06" name="Google Shape;206;p23"/>
          <p:cNvSpPr txBox="1"/>
          <p:nvPr/>
        </p:nvSpPr>
        <p:spPr>
          <a:xfrm>
            <a:off x="2539950" y="3490500"/>
            <a:ext cx="36219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Especifica se o vídeo deve repetir do início após terminar.</a:t>
            </a:r>
            <a:endParaRPr b="0" i="0" sz="14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07" name="Google Shape;207;p23"/>
          <p:cNvSpPr txBox="1"/>
          <p:nvPr/>
        </p:nvSpPr>
        <p:spPr>
          <a:xfrm>
            <a:off x="566550" y="1365900"/>
            <a:ext cx="8509500" cy="1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&lt;video width="480" controls </a:t>
            </a: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loop </a:t>
            </a: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autoplay poster="video.jpg"&gt;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src="video.mp4" type="video/mp4"&gt;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src="video.ogg" type="video/ogg"&gt;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src="video.webm" type="video/webm"&gt;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&lt;p&gt;Seu navegador não é compatível com vídeo html5&lt;/p&gt;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&lt;/video&gt;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8" name="Google Shape;208;p23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Videos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/>
          <p:nvPr/>
        </p:nvSpPr>
        <p:spPr>
          <a:xfrm>
            <a:off x="3204665" y="3577977"/>
            <a:ext cx="48411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Especifica se o vídeo deve rodar automaticamente assim que carregar a página.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14" name="Google Shape;214;p24"/>
          <p:cNvSpPr txBox="1"/>
          <p:nvPr/>
        </p:nvSpPr>
        <p:spPr>
          <a:xfrm>
            <a:off x="566550" y="1365900"/>
            <a:ext cx="8509500" cy="1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&lt;video width="480" controls loop </a:t>
            </a: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autoplay </a:t>
            </a: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poster="video.jpg"&gt;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src="video.mp4" type="video/mp4"&gt;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src="video.ogg" type="video/ogg"&gt;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src="video.webm" type="video/webm"&gt;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&lt;p&gt;Seu navegador não é compatível com vídeo html5&lt;/p&gt;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&lt;/video&gt;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5" name="Google Shape;215;p24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Videos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216" name="Google Shape;216;p24"/>
          <p:cNvCxnSpPr/>
          <p:nvPr/>
        </p:nvCxnSpPr>
        <p:spPr>
          <a:xfrm flipH="1">
            <a:off x="5011478" y="1733250"/>
            <a:ext cx="17100" cy="16719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/>
        </p:nvSpPr>
        <p:spPr>
          <a:xfrm>
            <a:off x="3559900" y="3549250"/>
            <a:ext cx="5030400" cy="6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Endereço da imagem que vai aparecer no lugar do vídeo enquanto ele está sendo carregado até apertar play.</a:t>
            </a:r>
            <a:endParaRPr b="0" i="0" sz="14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.</a:t>
            </a:r>
            <a:endParaRPr b="0" i="0" sz="14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22" name="Google Shape;222;p25"/>
          <p:cNvSpPr txBox="1"/>
          <p:nvPr/>
        </p:nvSpPr>
        <p:spPr>
          <a:xfrm>
            <a:off x="566550" y="1365900"/>
            <a:ext cx="8509500" cy="1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&lt;video width="480" controls loop autoplay </a:t>
            </a: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poster</a:t>
            </a: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="video.jpg"&gt;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src="video.mp4" type="video/mp4"&gt;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src="video.ogg" type="video/ogg"&gt;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src="video.webm" type="video/webm"&gt;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&lt;p&gt;Seu navegador não é compatível com vídeo html5&lt;/p&gt;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&lt;/video&gt;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3" name="Google Shape;223;p25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Videos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224" name="Google Shape;224;p25"/>
          <p:cNvCxnSpPr/>
          <p:nvPr/>
        </p:nvCxnSpPr>
        <p:spPr>
          <a:xfrm flipH="1">
            <a:off x="6066555" y="1733250"/>
            <a:ext cx="17100" cy="16719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/>
        </p:nvSpPr>
        <p:spPr>
          <a:xfrm>
            <a:off x="566550" y="1365900"/>
            <a:ext cx="8509500" cy="1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&lt;video width="480" controls loop autoplay poster="video.jpg"&gt;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&lt;source src="video.mp4" type="video/mp4"&gt;</a:t>
            </a:r>
            <a:b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src="video.ogg" type="video/ogg"&gt;</a:t>
            </a:r>
            <a:b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src="video.webm" type="video/webm"&gt;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&lt;p&gt;Seu navegador não é compatível com vídeo html5&lt;/p&gt;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&lt;/video&gt;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0" name="Google Shape;230;p26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Videos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231" name="Google Shape;231;p26"/>
          <p:cNvCxnSpPr/>
          <p:nvPr/>
        </p:nvCxnSpPr>
        <p:spPr>
          <a:xfrm flipH="1">
            <a:off x="4184230" y="2536550"/>
            <a:ext cx="5100" cy="10602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32" name="Google Shape;232;p26"/>
          <p:cNvSpPr txBox="1"/>
          <p:nvPr/>
        </p:nvSpPr>
        <p:spPr>
          <a:xfrm>
            <a:off x="2056800" y="3549250"/>
            <a:ext cx="5030400" cy="6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Endereço da imagem que vai aparecer no lugar do vídeo enquanto ele está sendo carregado até apertar play.</a:t>
            </a:r>
            <a:endParaRPr b="0" i="0" sz="14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.</a:t>
            </a:r>
            <a:endParaRPr b="0" i="0" sz="14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/>
          <p:nvPr/>
        </p:nvSpPr>
        <p:spPr>
          <a:xfrm>
            <a:off x="566550" y="1365900"/>
            <a:ext cx="8509500" cy="1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&lt;video width="480" controls loop autoplay poster="video.jpg"&gt;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src="video.mp4" type="video/mp4"&gt;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src="video.ogg" type="video/ogg"&gt;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src="video.webm" type="video/webm"&gt;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&lt;p&gt;Seu navegador não é compatível com vídeo html5&lt;/p&gt;</a:t>
            </a:r>
            <a:endParaRPr b="1" i="0" sz="1600" u="none" cap="none" strike="noStrike">
              <a:solidFill>
                <a:srgbClr val="C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&lt;/video&gt;</a:t>
            </a:r>
            <a:endParaRPr b="1" i="0" sz="1600" u="none" cap="none" strike="noStrike">
              <a:solidFill>
                <a:srgbClr val="7F7F7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8" name="Google Shape;238;p27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Videos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239" name="Google Shape;239;p27"/>
          <p:cNvCxnSpPr/>
          <p:nvPr/>
        </p:nvCxnSpPr>
        <p:spPr>
          <a:xfrm flipH="1">
            <a:off x="4184325" y="2937425"/>
            <a:ext cx="12000" cy="6954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40" name="Google Shape;240;p27"/>
          <p:cNvSpPr txBox="1"/>
          <p:nvPr/>
        </p:nvSpPr>
        <p:spPr>
          <a:xfrm>
            <a:off x="1671575" y="3716001"/>
            <a:ext cx="50304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Texto para ser exibido caso o navegador ou sistema não seja compatível com vídeo HTML5 ou com os tipos de vídeo escolhidos.</a:t>
            </a:r>
            <a:endParaRPr b="0" i="0" sz="14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.</a:t>
            </a:r>
            <a:endParaRPr b="0" i="0" sz="14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8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Tags HTML - Áudio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46" name="Google Shape;246;p28"/>
          <p:cNvSpPr txBox="1"/>
          <p:nvPr/>
        </p:nvSpPr>
        <p:spPr>
          <a:xfrm>
            <a:off x="566550" y="1365900"/>
            <a:ext cx="8010900" cy="18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&lt;audio</a:t>
            </a: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 width="480" controls loop autoplay</a:t>
            </a: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src="audio.mp3" type="audio/mp3"&gt;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src="audio.wav" type="audio/x-wav"&gt;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&lt;source src="audio.ogg" type="audio/ogg"&gt;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	&lt;p&gt;Seu navegador não é compatível com áudio html5&lt;/p&gt;</a:t>
            </a:r>
            <a:br>
              <a:rPr b="1" i="0" lang="pt-BR" sz="16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6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&lt;/audio&gt;</a:t>
            </a:r>
            <a:endParaRPr b="0" i="0" sz="1800" u="none" cap="none" strike="noStrike">
              <a:solidFill>
                <a:srgbClr val="C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7" name="Google Shape;247;p28"/>
          <p:cNvSpPr txBox="1"/>
          <p:nvPr/>
        </p:nvSpPr>
        <p:spPr>
          <a:xfrm>
            <a:off x="566545" y="3770600"/>
            <a:ext cx="76344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A tag “audio” é igual a tag “video”, com a diferença dos tipos de arquivo e que não existe o atributo “poster”.</a:t>
            </a:r>
            <a:endParaRPr b="0" i="0" sz="14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9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Propriedades CSS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53" name="Google Shape;253;p29"/>
          <p:cNvSpPr txBox="1"/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000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cores</a:t>
            </a:r>
            <a:endParaRPr b="0" sz="2000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54" name="Google Shape;254;p29"/>
          <p:cNvSpPr txBox="1"/>
          <p:nvPr/>
        </p:nvSpPr>
        <p:spPr>
          <a:xfrm>
            <a:off x="566550" y="1348475"/>
            <a:ext cx="77730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Pode ser aplicado a qualquer propriedade que receba cor:</a:t>
            </a:r>
            <a:endParaRPr b="0" i="0" sz="16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55" name="Google Shape;255;p29"/>
          <p:cNvSpPr txBox="1"/>
          <p:nvPr/>
        </p:nvSpPr>
        <p:spPr>
          <a:xfrm>
            <a:off x="566550" y="2347000"/>
            <a:ext cx="1620000" cy="13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Hexadecimal</a:t>
            </a:r>
            <a:endParaRPr b="0" i="0" sz="14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#F05331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6" name="Google Shape;256;p29"/>
          <p:cNvSpPr txBox="1"/>
          <p:nvPr/>
        </p:nvSpPr>
        <p:spPr>
          <a:xfrm>
            <a:off x="2595038" y="2354650"/>
            <a:ext cx="2559600" cy="17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RGB</a:t>
            </a:r>
            <a:endParaRPr b="0" i="0" sz="14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rgb(240,83,49)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7" name="Google Shape;257;p29"/>
          <p:cNvSpPr txBox="1"/>
          <p:nvPr/>
        </p:nvSpPr>
        <p:spPr>
          <a:xfrm>
            <a:off x="5563125" y="2347000"/>
            <a:ext cx="3237300" cy="13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RGBA</a:t>
            </a:r>
            <a:endParaRPr b="0" i="0" sz="14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rgba(240,83,49,0.5)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/>
          <p:nvPr>
            <p:ph idx="4294967295" type="subTitle"/>
          </p:nvPr>
        </p:nvSpPr>
        <p:spPr>
          <a:xfrm>
            <a:off x="1735200" y="2634475"/>
            <a:ext cx="56736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r>
              <a:rPr b="1" i="0" lang="pt-BR" sz="3000" u="none" cap="none" strike="noStrike">
                <a:solidFill>
                  <a:srgbClr val="C00000"/>
                </a:solidFill>
                <a:latin typeface="Raleway"/>
                <a:ea typeface="Raleway"/>
                <a:cs typeface="Raleway"/>
                <a:sym typeface="Raleway"/>
              </a:rPr>
              <a:t>HTML = CONTEÚDO</a:t>
            </a:r>
            <a:endParaRPr b="1" i="0" sz="3000" u="none" cap="none" strike="noStrike">
              <a:solidFill>
                <a:srgbClr val="C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" name="Google Shape;50;p3"/>
          <p:cNvSpPr txBox="1"/>
          <p:nvPr/>
        </p:nvSpPr>
        <p:spPr>
          <a:xfrm>
            <a:off x="519300" y="1132325"/>
            <a:ext cx="75678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HTML é uma linguagem de marcação que permite estruturar e apresentar conteúdo em uma página web.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51" name="Google Shape;51;p3"/>
          <p:cNvSpPr txBox="1"/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Hyper Text Markup Language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 txBox="1"/>
          <p:nvPr>
            <p:ph type="title"/>
          </p:nvPr>
        </p:nvSpPr>
        <p:spPr>
          <a:xfrm>
            <a:off x="566550" y="105075"/>
            <a:ext cx="75687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Propriedades CSS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63" name="Google Shape;263;p30"/>
          <p:cNvSpPr txBox="1"/>
          <p:nvPr>
            <p:ph type="title"/>
          </p:nvPr>
        </p:nvSpPr>
        <p:spPr>
          <a:xfrm>
            <a:off x="566550" y="760550"/>
            <a:ext cx="75687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000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opacidade</a:t>
            </a:r>
            <a:endParaRPr b="0" sz="2000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64" name="Google Shape;264;p30"/>
          <p:cNvSpPr txBox="1"/>
          <p:nvPr/>
        </p:nvSpPr>
        <p:spPr>
          <a:xfrm>
            <a:off x="566550" y="1276550"/>
            <a:ext cx="77730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Deixa todo o elemento transparente, não só o fundo</a:t>
            </a:r>
            <a:endParaRPr b="0" i="0" sz="16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65" name="Google Shape;265;p30"/>
          <p:cNvSpPr txBox="1"/>
          <p:nvPr/>
        </p:nvSpPr>
        <p:spPr>
          <a:xfrm>
            <a:off x="636250" y="1726761"/>
            <a:ext cx="27900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opacity: 0.5;</a:t>
            </a:r>
            <a:endParaRPr b="1" i="0" sz="2400" u="none" cap="none" strike="noStrike">
              <a:solidFill>
                <a:srgbClr val="C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6" name="Google Shape;266;p30"/>
          <p:cNvSpPr txBox="1"/>
          <p:nvPr/>
        </p:nvSpPr>
        <p:spPr>
          <a:xfrm>
            <a:off x="636250" y="2484850"/>
            <a:ext cx="6605400" cy="20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Valores em frações: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1.0 = 100%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0.5 = 50%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0.2 = 20%</a:t>
            </a:r>
            <a:b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0.05 = 5%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/>
          <p:nvPr/>
        </p:nvSpPr>
        <p:spPr>
          <a:xfrm>
            <a:off x="689700" y="238250"/>
            <a:ext cx="77646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Depois do almoço:</a:t>
            </a:r>
            <a:endParaRPr b="0" i="0" sz="3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Posicionamento</a:t>
            </a:r>
            <a:endParaRPr b="0" i="0" sz="3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72" name="Google Shape;27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0425" y="1676138"/>
            <a:ext cx="4503150" cy="249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 txBox="1"/>
          <p:nvPr>
            <p:ph type="title"/>
          </p:nvPr>
        </p:nvSpPr>
        <p:spPr>
          <a:xfrm>
            <a:off x="257625" y="2031600"/>
            <a:ext cx="40452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Posicionamento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  <p:pic>
        <p:nvPicPr>
          <p:cNvPr id="278" name="Google Shape;278;p32"/>
          <p:cNvPicPr preferRelativeResize="0"/>
          <p:nvPr/>
        </p:nvPicPr>
        <p:blipFill rotWithShape="1">
          <a:blip r:embed="rId3">
            <a:alphaModFix/>
          </a:blip>
          <a:srcRect b="0" l="0" r="21524" t="0"/>
          <a:stretch/>
        </p:blipFill>
        <p:spPr>
          <a:xfrm>
            <a:off x="4579450" y="0"/>
            <a:ext cx="4564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/>
          <p:nvPr/>
        </p:nvSpPr>
        <p:spPr>
          <a:xfrm>
            <a:off x="139525" y="275500"/>
            <a:ext cx="74865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Position Relative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33"/>
          <p:cNvSpPr txBox="1"/>
          <p:nvPr/>
        </p:nvSpPr>
        <p:spPr>
          <a:xfrm>
            <a:off x="2395200" y="1291800"/>
            <a:ext cx="5299800" cy="20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elemento</a:t>
            </a: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b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b="1" i="0" lang="pt-BR" sz="24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relative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top:</a:t>
            </a: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50px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left:</a:t>
            </a: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100px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24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5" name="Google Shape;285;p33"/>
          <p:cNvSpPr txBox="1"/>
          <p:nvPr/>
        </p:nvSpPr>
        <p:spPr>
          <a:xfrm>
            <a:off x="803000" y="3617700"/>
            <a:ext cx="79980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Arial"/>
              <a:buNone/>
            </a:pPr>
            <a:r>
              <a:rPr b="0" i="0" lang="pt-BR" sz="14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Definição:</a:t>
            </a:r>
            <a:r>
              <a:rPr b="0" i="0" lang="pt-BR" sz="1400" u="none" cap="none" strike="noStrik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0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Permite mover um elemento da posição original para uma nova posição, usando como referência sua posição relativa ao elemento pai e elementos irmãos.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4"/>
          <p:cNvSpPr txBox="1"/>
          <p:nvPr/>
        </p:nvSpPr>
        <p:spPr>
          <a:xfrm>
            <a:off x="845900" y="189900"/>
            <a:ext cx="6745800" cy="6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Position Relative 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34"/>
          <p:cNvSpPr/>
          <p:nvPr/>
        </p:nvSpPr>
        <p:spPr>
          <a:xfrm>
            <a:off x="2441225" y="1269850"/>
            <a:ext cx="981900" cy="9819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34"/>
          <p:cNvSpPr/>
          <p:nvPr/>
        </p:nvSpPr>
        <p:spPr>
          <a:xfrm>
            <a:off x="2441225" y="2251700"/>
            <a:ext cx="981900" cy="9819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34"/>
          <p:cNvSpPr/>
          <p:nvPr/>
        </p:nvSpPr>
        <p:spPr>
          <a:xfrm>
            <a:off x="2441225" y="3233550"/>
            <a:ext cx="981900" cy="9819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4"/>
          <p:cNvSpPr/>
          <p:nvPr/>
        </p:nvSpPr>
        <p:spPr>
          <a:xfrm>
            <a:off x="4520628" y="1269850"/>
            <a:ext cx="993900" cy="993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66666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34"/>
          <p:cNvSpPr/>
          <p:nvPr/>
        </p:nvSpPr>
        <p:spPr>
          <a:xfrm>
            <a:off x="4520628" y="2263708"/>
            <a:ext cx="993900" cy="9939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4"/>
          <p:cNvSpPr/>
          <p:nvPr/>
        </p:nvSpPr>
        <p:spPr>
          <a:xfrm>
            <a:off x="4520628" y="3257567"/>
            <a:ext cx="993900" cy="9939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4"/>
          <p:cNvSpPr/>
          <p:nvPr/>
        </p:nvSpPr>
        <p:spPr>
          <a:xfrm>
            <a:off x="4814317" y="1614391"/>
            <a:ext cx="993900" cy="9939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8" name="Google Shape;298;p34"/>
          <p:cNvSpPr txBox="1"/>
          <p:nvPr/>
        </p:nvSpPr>
        <p:spPr>
          <a:xfrm>
            <a:off x="6526975" y="2390150"/>
            <a:ext cx="1844400" cy="8439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b="0" i="0" lang="pt-BR" sz="12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pt-BR" sz="12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relative</a:t>
            </a:r>
            <a:r>
              <a:rPr b="0" i="0" lang="pt-BR" sz="12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200" u="none" cap="none" strike="noStrike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b="0" i="0" lang="pt-BR" sz="12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pt-BR" sz="1200" u="none" cap="none" strike="noStrike">
                <a:solidFill>
                  <a:srgbClr val="E0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12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50px</a:t>
            </a:r>
            <a:r>
              <a:rPr b="0" i="0" lang="pt-BR" sz="12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200" u="none" cap="none" strike="noStrike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left</a:t>
            </a:r>
            <a:r>
              <a:rPr b="0" i="0" lang="pt-BR" sz="12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pt-BR" sz="1200" u="none" cap="none" strike="noStrike">
                <a:solidFill>
                  <a:srgbClr val="E0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12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100px</a:t>
            </a:r>
            <a:r>
              <a:rPr b="0" i="0" lang="pt-BR" sz="12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9" name="Google Shape;299;p34"/>
          <p:cNvCxnSpPr/>
          <p:nvPr/>
        </p:nvCxnSpPr>
        <p:spPr>
          <a:xfrm rot="10800000">
            <a:off x="5388725" y="2055350"/>
            <a:ext cx="1235400" cy="426300"/>
          </a:xfrm>
          <a:prstGeom prst="straightConnector1">
            <a:avLst/>
          </a:prstGeom>
          <a:noFill/>
          <a:ln cap="flat" cmpd="sng" w="9525">
            <a:solidFill>
              <a:srgbClr val="C10003"/>
            </a:solidFill>
            <a:prstDash val="solid"/>
            <a:round/>
            <a:headEnd len="sm" w="sm" type="none"/>
            <a:tailEnd len="lg" w="lg" type="stealth"/>
          </a:ln>
        </p:spPr>
      </p:cxnSp>
      <p:cxnSp>
        <p:nvCxnSpPr>
          <p:cNvPr id="300" name="Google Shape;300;p34"/>
          <p:cNvCxnSpPr/>
          <p:nvPr/>
        </p:nvCxnSpPr>
        <p:spPr>
          <a:xfrm>
            <a:off x="3892250" y="1135200"/>
            <a:ext cx="43500" cy="3279900"/>
          </a:xfrm>
          <a:prstGeom prst="straightConnector1">
            <a:avLst/>
          </a:prstGeom>
          <a:noFill/>
          <a:ln cap="flat" cmpd="sng" w="9525">
            <a:solidFill>
              <a:srgbClr val="CB1E40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01" name="Google Shape;301;p34"/>
          <p:cNvCxnSpPr/>
          <p:nvPr/>
        </p:nvCxnSpPr>
        <p:spPr>
          <a:xfrm>
            <a:off x="4520628" y="1614400"/>
            <a:ext cx="293700" cy="1500"/>
          </a:xfrm>
          <a:prstGeom prst="straightConnector1">
            <a:avLst/>
          </a:prstGeom>
          <a:noFill/>
          <a:ln cap="flat" cmpd="sng" w="9525">
            <a:solidFill>
              <a:srgbClr val="C10003"/>
            </a:solidFill>
            <a:prstDash val="dot"/>
            <a:round/>
            <a:headEnd len="sm" w="sm" type="none"/>
            <a:tailEnd len="lg" w="lg" type="stealth"/>
          </a:ln>
        </p:spPr>
      </p:cxnSp>
      <p:cxnSp>
        <p:nvCxnSpPr>
          <p:cNvPr id="302" name="Google Shape;302;p34"/>
          <p:cNvCxnSpPr/>
          <p:nvPr/>
        </p:nvCxnSpPr>
        <p:spPr>
          <a:xfrm>
            <a:off x="4823175" y="1289700"/>
            <a:ext cx="0" cy="339300"/>
          </a:xfrm>
          <a:prstGeom prst="straightConnector1">
            <a:avLst/>
          </a:prstGeom>
          <a:noFill/>
          <a:ln cap="flat" cmpd="sng" w="9525">
            <a:solidFill>
              <a:srgbClr val="C10003"/>
            </a:solidFill>
            <a:prstDash val="dot"/>
            <a:round/>
            <a:headEnd len="sm" w="sm" type="none"/>
            <a:tailEnd len="lg" w="lg" type="stealth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5"/>
          <p:cNvSpPr txBox="1"/>
          <p:nvPr/>
        </p:nvSpPr>
        <p:spPr>
          <a:xfrm>
            <a:off x="102725" y="275475"/>
            <a:ext cx="83730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Position Absolute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5"/>
          <p:cNvSpPr txBox="1"/>
          <p:nvPr/>
        </p:nvSpPr>
        <p:spPr>
          <a:xfrm>
            <a:off x="2776200" y="1291800"/>
            <a:ext cx="4850700" cy="22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elemento</a:t>
            </a: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b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position:</a:t>
            </a: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absolute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right:</a:t>
            </a: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10px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bottom:</a:t>
            </a: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10px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24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9" name="Google Shape;309;p35"/>
          <p:cNvSpPr txBox="1"/>
          <p:nvPr/>
        </p:nvSpPr>
        <p:spPr>
          <a:xfrm>
            <a:off x="1048200" y="3732125"/>
            <a:ext cx="7200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Definição:</a:t>
            </a:r>
            <a:r>
              <a:rPr b="0" i="0" lang="pt-BR" sz="1400" u="none" cap="none" strike="noStrik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0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Permite mover um elemento da posição original para uma nova posição,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usando como referência o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body </a:t>
            </a:r>
            <a:r>
              <a:rPr b="0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ou um elemento com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position: absolute;</a:t>
            </a:r>
            <a:endParaRPr b="1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6"/>
          <p:cNvSpPr txBox="1"/>
          <p:nvPr/>
        </p:nvSpPr>
        <p:spPr>
          <a:xfrm>
            <a:off x="385500" y="248550"/>
            <a:ext cx="83730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Position Absolute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36"/>
          <p:cNvSpPr/>
          <p:nvPr/>
        </p:nvSpPr>
        <p:spPr>
          <a:xfrm>
            <a:off x="1699800" y="1523250"/>
            <a:ext cx="5744400" cy="2817000"/>
          </a:xfrm>
          <a:prstGeom prst="rect">
            <a:avLst/>
          </a:prstGeom>
          <a:solidFill>
            <a:srgbClr val="666666"/>
          </a:solidFill>
          <a:ln cap="flat" cmpd="sng" w="19050">
            <a:solidFill>
              <a:srgbClr val="EA9999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36"/>
          <p:cNvSpPr/>
          <p:nvPr/>
        </p:nvSpPr>
        <p:spPr>
          <a:xfrm>
            <a:off x="1738619" y="1563443"/>
            <a:ext cx="908700" cy="9087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36"/>
          <p:cNvSpPr/>
          <p:nvPr/>
        </p:nvSpPr>
        <p:spPr>
          <a:xfrm>
            <a:off x="1738619" y="2472038"/>
            <a:ext cx="908700" cy="9087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36"/>
          <p:cNvSpPr/>
          <p:nvPr/>
        </p:nvSpPr>
        <p:spPr>
          <a:xfrm>
            <a:off x="1738619" y="3380633"/>
            <a:ext cx="908700" cy="908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6"/>
          <p:cNvSpPr txBox="1"/>
          <p:nvPr/>
        </p:nvSpPr>
        <p:spPr>
          <a:xfrm>
            <a:off x="2772000" y="885150"/>
            <a:ext cx="360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7D28"/>
              </a:buClr>
              <a:buSzPts val="1400"/>
              <a:buFont typeface="Varela Round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Comportamento fora do container</a:t>
            </a:r>
            <a:endParaRPr b="1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/>
          <p:nvPr/>
        </p:nvSpPr>
        <p:spPr>
          <a:xfrm>
            <a:off x="385500" y="248550"/>
            <a:ext cx="83730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Position Absolute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7"/>
          <p:cNvSpPr/>
          <p:nvPr/>
        </p:nvSpPr>
        <p:spPr>
          <a:xfrm>
            <a:off x="1699800" y="1523250"/>
            <a:ext cx="5744400" cy="2817000"/>
          </a:xfrm>
          <a:prstGeom prst="rect">
            <a:avLst/>
          </a:prstGeom>
          <a:solidFill>
            <a:srgbClr val="666666"/>
          </a:solidFill>
          <a:ln cap="flat" cmpd="sng" w="19050">
            <a:solidFill>
              <a:srgbClr val="EA9999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7"/>
          <p:cNvSpPr/>
          <p:nvPr/>
        </p:nvSpPr>
        <p:spPr>
          <a:xfrm>
            <a:off x="6280169" y="3199093"/>
            <a:ext cx="908700" cy="9087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7"/>
          <p:cNvSpPr/>
          <p:nvPr/>
        </p:nvSpPr>
        <p:spPr>
          <a:xfrm>
            <a:off x="1738619" y="1557638"/>
            <a:ext cx="908700" cy="9087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7"/>
          <p:cNvSpPr/>
          <p:nvPr/>
        </p:nvSpPr>
        <p:spPr>
          <a:xfrm>
            <a:off x="1738619" y="2466233"/>
            <a:ext cx="908700" cy="908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7"/>
          <p:cNvSpPr txBox="1"/>
          <p:nvPr/>
        </p:nvSpPr>
        <p:spPr>
          <a:xfrm>
            <a:off x="4181912" y="3185900"/>
            <a:ext cx="1957200" cy="8439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b="0" i="0" lang="pt-BR" sz="12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pt-BR" sz="1200" u="none" cap="none" strike="noStrike">
                <a:solidFill>
                  <a:srgbClr val="EA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1200" u="none" cap="none" strike="noStrike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absolute</a:t>
            </a:r>
            <a:r>
              <a:rPr b="0" i="0" lang="pt-BR" sz="12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200" u="none" cap="none" strike="noStrike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right</a:t>
            </a:r>
            <a:r>
              <a:rPr b="0" i="0" lang="pt-BR" sz="12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pt-BR" sz="1200" u="none" cap="none" strike="noStrike">
                <a:solidFill>
                  <a:srgbClr val="EA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1200" u="none" cap="none" strike="noStrike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10px</a:t>
            </a:r>
            <a:r>
              <a:rPr b="0" i="0" lang="pt-BR" sz="12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200" u="none" cap="none" strike="noStrike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bottom</a:t>
            </a:r>
            <a:r>
              <a:rPr b="0" i="0" lang="pt-BR" sz="12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i="0" lang="pt-BR" sz="1200" u="none" cap="none" strike="noStrike">
                <a:solidFill>
                  <a:srgbClr val="EA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1200" u="none" cap="none" strike="noStrike">
                <a:solidFill>
                  <a:srgbClr val="1155CC"/>
                </a:solidFill>
                <a:latin typeface="Courier New"/>
                <a:ea typeface="Courier New"/>
                <a:cs typeface="Courier New"/>
                <a:sym typeface="Courier New"/>
              </a:rPr>
              <a:t>10px</a:t>
            </a:r>
            <a:r>
              <a:rPr b="0" i="0" lang="pt-BR" sz="12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0" name="Google Shape;330;p37"/>
          <p:cNvCxnSpPr/>
          <p:nvPr/>
        </p:nvCxnSpPr>
        <p:spPr>
          <a:xfrm flipH="1" rot="10800000">
            <a:off x="5817150" y="3446600"/>
            <a:ext cx="609000" cy="330900"/>
          </a:xfrm>
          <a:prstGeom prst="straightConnector1">
            <a:avLst/>
          </a:prstGeom>
          <a:noFill/>
          <a:ln cap="flat" cmpd="sng" w="9525">
            <a:solidFill>
              <a:srgbClr val="CC4125"/>
            </a:solidFill>
            <a:prstDash val="solid"/>
            <a:round/>
            <a:headEnd len="sm" w="sm" type="none"/>
            <a:tailEnd len="lg" w="lg" type="stealth"/>
          </a:ln>
        </p:spPr>
      </p:cxnSp>
      <p:cxnSp>
        <p:nvCxnSpPr>
          <p:cNvPr id="331" name="Google Shape;331;p37"/>
          <p:cNvCxnSpPr/>
          <p:nvPr/>
        </p:nvCxnSpPr>
        <p:spPr>
          <a:xfrm>
            <a:off x="7209200" y="4108125"/>
            <a:ext cx="226200" cy="0"/>
          </a:xfrm>
          <a:prstGeom prst="straightConnector1">
            <a:avLst/>
          </a:prstGeom>
          <a:noFill/>
          <a:ln cap="flat" cmpd="sng" w="9525">
            <a:solidFill>
              <a:srgbClr val="CC4125"/>
            </a:solidFill>
            <a:prstDash val="dash"/>
            <a:round/>
            <a:headEnd len="lg" w="lg" type="stealth"/>
            <a:tailEnd len="sm" w="sm" type="none"/>
          </a:ln>
        </p:spPr>
      </p:cxnSp>
      <p:cxnSp>
        <p:nvCxnSpPr>
          <p:cNvPr id="332" name="Google Shape;332;p37"/>
          <p:cNvCxnSpPr/>
          <p:nvPr/>
        </p:nvCxnSpPr>
        <p:spPr>
          <a:xfrm>
            <a:off x="7130900" y="4116825"/>
            <a:ext cx="0" cy="200100"/>
          </a:xfrm>
          <a:prstGeom prst="straightConnector1">
            <a:avLst/>
          </a:prstGeom>
          <a:noFill/>
          <a:ln cap="flat" cmpd="sng" w="9525">
            <a:solidFill>
              <a:srgbClr val="CC4125"/>
            </a:solidFill>
            <a:prstDash val="dash"/>
            <a:round/>
            <a:headEnd len="lg" w="lg" type="stealth"/>
            <a:tailEnd len="sm" w="sm" type="none"/>
          </a:ln>
        </p:spPr>
      </p:cxnSp>
      <p:sp>
        <p:nvSpPr>
          <p:cNvPr id="333" name="Google Shape;333;p37"/>
          <p:cNvSpPr txBox="1"/>
          <p:nvPr/>
        </p:nvSpPr>
        <p:spPr>
          <a:xfrm>
            <a:off x="2772000" y="885150"/>
            <a:ext cx="360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7D28"/>
              </a:buClr>
              <a:buSzPts val="1400"/>
              <a:buFont typeface="Varela Round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Comportamento fora do container</a:t>
            </a:r>
            <a:endParaRPr b="1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8"/>
          <p:cNvSpPr txBox="1"/>
          <p:nvPr/>
        </p:nvSpPr>
        <p:spPr>
          <a:xfrm>
            <a:off x="385500" y="242850"/>
            <a:ext cx="83730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Position Absolute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8"/>
          <p:cNvSpPr txBox="1"/>
          <p:nvPr/>
        </p:nvSpPr>
        <p:spPr>
          <a:xfrm>
            <a:off x="2772000" y="848250"/>
            <a:ext cx="360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7D28"/>
              </a:buClr>
              <a:buSzPts val="1400"/>
              <a:buFont typeface="Varela Round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Comportamento dentro do container</a:t>
            </a:r>
            <a:endParaRPr b="1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0" name="Google Shape;340;p38"/>
          <p:cNvSpPr/>
          <p:nvPr/>
        </p:nvSpPr>
        <p:spPr>
          <a:xfrm>
            <a:off x="1699800" y="1523250"/>
            <a:ext cx="5744400" cy="2817000"/>
          </a:xfrm>
          <a:prstGeom prst="rect">
            <a:avLst/>
          </a:prstGeom>
          <a:solidFill>
            <a:srgbClr val="666666"/>
          </a:solidFill>
          <a:ln cap="flat" cmpd="sng" w="19050">
            <a:solidFill>
              <a:srgbClr val="EA9999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38"/>
          <p:cNvSpPr/>
          <p:nvPr/>
        </p:nvSpPr>
        <p:spPr>
          <a:xfrm>
            <a:off x="2865600" y="1566750"/>
            <a:ext cx="3412800" cy="27300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38"/>
          <p:cNvSpPr/>
          <p:nvPr/>
        </p:nvSpPr>
        <p:spPr>
          <a:xfrm>
            <a:off x="2840195" y="1568805"/>
            <a:ext cx="908700" cy="9087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38"/>
          <p:cNvSpPr/>
          <p:nvPr/>
        </p:nvSpPr>
        <p:spPr>
          <a:xfrm>
            <a:off x="2840195" y="2477388"/>
            <a:ext cx="908700" cy="9087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38"/>
          <p:cNvSpPr/>
          <p:nvPr/>
        </p:nvSpPr>
        <p:spPr>
          <a:xfrm>
            <a:off x="2840195" y="3385995"/>
            <a:ext cx="908700" cy="908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9"/>
          <p:cNvSpPr txBox="1"/>
          <p:nvPr/>
        </p:nvSpPr>
        <p:spPr>
          <a:xfrm>
            <a:off x="385500" y="248550"/>
            <a:ext cx="83730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Position Absolute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39"/>
          <p:cNvSpPr txBox="1"/>
          <p:nvPr/>
        </p:nvSpPr>
        <p:spPr>
          <a:xfrm>
            <a:off x="1948200" y="4475550"/>
            <a:ext cx="540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7D28"/>
              </a:buClr>
              <a:buSzPts val="1400"/>
              <a:buFont typeface="Varela Round"/>
              <a:buNone/>
            </a:pPr>
            <a:r>
              <a:rPr b="0" i="0" lang="pt-BR" sz="1400" u="none" cap="none" strike="noStrike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Container sem</a:t>
            </a:r>
            <a:r>
              <a:rPr b="1" i="0" lang="pt-BR" sz="1400" u="none" cap="none" strike="noStrike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 </a:t>
            </a:r>
            <a:r>
              <a:rPr b="1" i="0" lang="pt-BR" sz="1400" u="none" cap="none" strike="noStrike">
                <a:solidFill>
                  <a:srgbClr val="CB1E40"/>
                </a:solidFill>
                <a:latin typeface="Varela Round"/>
                <a:ea typeface="Varela Round"/>
                <a:cs typeface="Varela Round"/>
                <a:sym typeface="Varela Round"/>
              </a:rPr>
              <a:t>position</a:t>
            </a:r>
            <a:r>
              <a:rPr b="1" i="0" lang="pt-BR" sz="1400" u="none" cap="none" strike="noStrike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 </a:t>
            </a:r>
            <a:r>
              <a:rPr b="0" i="0" lang="pt-BR" sz="1400" u="none" cap="none" strike="noStrike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definido ou </a:t>
            </a:r>
            <a:r>
              <a:rPr b="1" i="0" lang="pt-BR" sz="1400" u="none" cap="none" strike="noStrike">
                <a:solidFill>
                  <a:srgbClr val="CB1E40"/>
                </a:solidFill>
                <a:latin typeface="Varela Round"/>
                <a:ea typeface="Varela Round"/>
                <a:cs typeface="Varela Round"/>
                <a:sym typeface="Varela Round"/>
              </a:rPr>
              <a:t>position: absolute;</a:t>
            </a:r>
            <a:endParaRPr b="1" i="0" sz="1400" u="none" cap="none" strike="noStrike">
              <a:solidFill>
                <a:srgbClr val="CB1E40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51" name="Google Shape;351;p39"/>
          <p:cNvSpPr/>
          <p:nvPr/>
        </p:nvSpPr>
        <p:spPr>
          <a:xfrm>
            <a:off x="1699800" y="1523250"/>
            <a:ext cx="5744400" cy="2817000"/>
          </a:xfrm>
          <a:prstGeom prst="rect">
            <a:avLst/>
          </a:prstGeom>
          <a:solidFill>
            <a:srgbClr val="666666"/>
          </a:solidFill>
          <a:ln cap="flat" cmpd="sng" w="19050">
            <a:solidFill>
              <a:srgbClr val="EA9999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39"/>
          <p:cNvSpPr/>
          <p:nvPr/>
        </p:nvSpPr>
        <p:spPr>
          <a:xfrm>
            <a:off x="2811175" y="1587050"/>
            <a:ext cx="3412800" cy="27300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39"/>
          <p:cNvSpPr/>
          <p:nvPr/>
        </p:nvSpPr>
        <p:spPr>
          <a:xfrm>
            <a:off x="2814120" y="1585238"/>
            <a:ext cx="908700" cy="9087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39"/>
          <p:cNvSpPr/>
          <p:nvPr/>
        </p:nvSpPr>
        <p:spPr>
          <a:xfrm>
            <a:off x="2814120" y="2493833"/>
            <a:ext cx="908700" cy="908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39"/>
          <p:cNvSpPr/>
          <p:nvPr/>
        </p:nvSpPr>
        <p:spPr>
          <a:xfrm>
            <a:off x="6280169" y="3226693"/>
            <a:ext cx="908700" cy="9087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39"/>
          <p:cNvSpPr txBox="1"/>
          <p:nvPr/>
        </p:nvSpPr>
        <p:spPr>
          <a:xfrm>
            <a:off x="4107483" y="3213500"/>
            <a:ext cx="20316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position: </a:t>
            </a:r>
            <a:r>
              <a:rPr b="0" i="0" lang="pt-BR" sz="1200" u="none" cap="none" strike="noStrike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absolute</a:t>
            </a: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2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right: </a:t>
            </a:r>
            <a:r>
              <a:rPr b="0" i="0" lang="pt-BR" sz="1200" u="none" cap="none" strike="noStrike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10px</a:t>
            </a: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2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bottom: </a:t>
            </a:r>
            <a:r>
              <a:rPr b="0" i="0" lang="pt-BR" sz="1200" u="none" cap="none" strike="noStrike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10px</a:t>
            </a: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400" u="none" cap="none" strike="noStrike">
              <a:solidFill>
                <a:srgbClr val="C1000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7" name="Google Shape;357;p39"/>
          <p:cNvCxnSpPr/>
          <p:nvPr/>
        </p:nvCxnSpPr>
        <p:spPr>
          <a:xfrm flipH="1" rot="10800000">
            <a:off x="5817150" y="3474200"/>
            <a:ext cx="609000" cy="330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lg" w="lg" type="stealth"/>
          </a:ln>
        </p:spPr>
      </p:cxnSp>
      <p:cxnSp>
        <p:nvCxnSpPr>
          <p:cNvPr id="358" name="Google Shape;358;p39"/>
          <p:cNvCxnSpPr/>
          <p:nvPr/>
        </p:nvCxnSpPr>
        <p:spPr>
          <a:xfrm>
            <a:off x="7209200" y="4135725"/>
            <a:ext cx="226200" cy="0"/>
          </a:xfrm>
          <a:prstGeom prst="straightConnector1">
            <a:avLst/>
          </a:prstGeom>
          <a:noFill/>
          <a:ln cap="flat" cmpd="sng" w="9525">
            <a:solidFill>
              <a:srgbClr val="EA9999"/>
            </a:solidFill>
            <a:prstDash val="dash"/>
            <a:round/>
            <a:headEnd len="lg" w="lg" type="stealth"/>
            <a:tailEnd len="sm" w="sm" type="none"/>
          </a:ln>
        </p:spPr>
      </p:cxnSp>
      <p:cxnSp>
        <p:nvCxnSpPr>
          <p:cNvPr id="359" name="Google Shape;359;p39"/>
          <p:cNvCxnSpPr/>
          <p:nvPr/>
        </p:nvCxnSpPr>
        <p:spPr>
          <a:xfrm>
            <a:off x="7130900" y="4144425"/>
            <a:ext cx="0" cy="200100"/>
          </a:xfrm>
          <a:prstGeom prst="straightConnector1">
            <a:avLst/>
          </a:prstGeom>
          <a:noFill/>
          <a:ln cap="flat" cmpd="sng" w="9525">
            <a:solidFill>
              <a:srgbClr val="EA9999"/>
            </a:solidFill>
            <a:prstDash val="dash"/>
            <a:round/>
            <a:headEnd len="lg" w="lg" type="stealth"/>
            <a:tailEnd len="sm" w="sm" type="none"/>
          </a:ln>
        </p:spPr>
      </p:cxnSp>
      <p:sp>
        <p:nvSpPr>
          <p:cNvPr id="360" name="Google Shape;360;p39"/>
          <p:cNvSpPr txBox="1"/>
          <p:nvPr/>
        </p:nvSpPr>
        <p:spPr>
          <a:xfrm>
            <a:off x="2772000" y="848250"/>
            <a:ext cx="360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7D28"/>
              </a:buClr>
              <a:buSzPts val="1400"/>
              <a:buFont typeface="Varela Round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Comportamento dentro do container</a:t>
            </a:r>
            <a:endParaRPr b="1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"/>
          <p:cNvSpPr txBox="1"/>
          <p:nvPr>
            <p:ph idx="4294967295" type="subTitle"/>
          </p:nvPr>
        </p:nvSpPr>
        <p:spPr>
          <a:xfrm>
            <a:off x="1735200" y="2634475"/>
            <a:ext cx="56736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r>
              <a:rPr b="1" i="0" lang="pt-BR" sz="3000" u="none" cap="none" strike="noStrike">
                <a:solidFill>
                  <a:srgbClr val="C00000"/>
                </a:solidFill>
                <a:latin typeface="Raleway"/>
                <a:ea typeface="Raleway"/>
                <a:cs typeface="Raleway"/>
                <a:sym typeface="Raleway"/>
              </a:rPr>
              <a:t>CSS = APARÊNCIA</a:t>
            </a:r>
            <a:endParaRPr b="1" i="0" sz="3000" u="none" cap="none" strike="noStrike">
              <a:solidFill>
                <a:srgbClr val="C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" name="Google Shape;57;p4"/>
          <p:cNvSpPr txBox="1"/>
          <p:nvPr/>
        </p:nvSpPr>
        <p:spPr>
          <a:xfrm>
            <a:off x="519300" y="1132325"/>
            <a:ext cx="75678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CSS é uma linguagem composta por regras de estilo com a finalidade de “estilizar” as tags html.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58" name="Google Shape;58;p4"/>
          <p:cNvSpPr txBox="1"/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Cascading Style Sheets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0"/>
          <p:cNvSpPr txBox="1"/>
          <p:nvPr/>
        </p:nvSpPr>
        <p:spPr>
          <a:xfrm>
            <a:off x="385500" y="248550"/>
            <a:ext cx="83730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Position Absolute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40"/>
          <p:cNvSpPr/>
          <p:nvPr/>
        </p:nvSpPr>
        <p:spPr>
          <a:xfrm>
            <a:off x="1699800" y="1523250"/>
            <a:ext cx="5744400" cy="2817000"/>
          </a:xfrm>
          <a:prstGeom prst="rect">
            <a:avLst/>
          </a:prstGeom>
          <a:solidFill>
            <a:srgbClr val="666666"/>
          </a:solidFill>
          <a:ln cap="flat" cmpd="sng" w="19050">
            <a:solidFill>
              <a:srgbClr val="EA9999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40"/>
          <p:cNvSpPr txBox="1"/>
          <p:nvPr/>
        </p:nvSpPr>
        <p:spPr>
          <a:xfrm>
            <a:off x="1872000" y="4475550"/>
            <a:ext cx="540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7D28"/>
              </a:buClr>
              <a:buSzPts val="1400"/>
              <a:buFont typeface="Varela Round"/>
              <a:buNone/>
            </a:pPr>
            <a:r>
              <a:rPr b="0" i="0" lang="pt-BR" sz="1400" u="none" cap="none" strike="noStrike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O comportamento se muda quando o container está com </a:t>
            </a:r>
            <a:r>
              <a:rPr b="1" i="0" lang="pt-BR" sz="1400" u="none" cap="none" strike="noStrike">
                <a:solidFill>
                  <a:srgbClr val="CB1E40"/>
                </a:solidFill>
                <a:latin typeface="Varela Round"/>
                <a:ea typeface="Varela Round"/>
                <a:cs typeface="Varela Round"/>
                <a:sym typeface="Varela Round"/>
              </a:rPr>
              <a:t>position:</a:t>
            </a:r>
            <a:r>
              <a:rPr b="1" i="0" lang="pt-BR" sz="1400" u="none" cap="none" strike="noStrike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 </a:t>
            </a:r>
            <a:r>
              <a:rPr b="1" i="0" lang="pt-BR" sz="1400" u="none" cap="none" strike="noStrike">
                <a:solidFill>
                  <a:srgbClr val="CB1E40"/>
                </a:solidFill>
                <a:latin typeface="Varela Round"/>
                <a:ea typeface="Varela Round"/>
                <a:cs typeface="Varela Round"/>
                <a:sym typeface="Varela Round"/>
              </a:rPr>
              <a:t>relative;</a:t>
            </a:r>
            <a:endParaRPr b="1" i="0" sz="1400" u="none" cap="none" strike="noStrike">
              <a:solidFill>
                <a:srgbClr val="CB1E40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68" name="Google Shape;368;p40"/>
          <p:cNvSpPr txBox="1"/>
          <p:nvPr/>
        </p:nvSpPr>
        <p:spPr>
          <a:xfrm>
            <a:off x="2772000" y="848250"/>
            <a:ext cx="360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7D28"/>
              </a:buClr>
              <a:buSzPts val="1400"/>
              <a:buFont typeface="Varela Round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Comportamento dentro do container</a:t>
            </a:r>
            <a:endParaRPr b="1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9" name="Google Shape;369;p40"/>
          <p:cNvSpPr/>
          <p:nvPr/>
        </p:nvSpPr>
        <p:spPr>
          <a:xfrm>
            <a:off x="2811175" y="1587050"/>
            <a:ext cx="3412800" cy="27300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40"/>
          <p:cNvSpPr/>
          <p:nvPr/>
        </p:nvSpPr>
        <p:spPr>
          <a:xfrm>
            <a:off x="2814120" y="1585238"/>
            <a:ext cx="908700" cy="9087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40"/>
          <p:cNvSpPr/>
          <p:nvPr/>
        </p:nvSpPr>
        <p:spPr>
          <a:xfrm>
            <a:off x="2814120" y="2493833"/>
            <a:ext cx="908700" cy="908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40"/>
          <p:cNvSpPr/>
          <p:nvPr/>
        </p:nvSpPr>
        <p:spPr>
          <a:xfrm>
            <a:off x="5060969" y="3150493"/>
            <a:ext cx="908700" cy="9087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40"/>
          <p:cNvSpPr txBox="1"/>
          <p:nvPr/>
        </p:nvSpPr>
        <p:spPr>
          <a:xfrm>
            <a:off x="4203176" y="2119375"/>
            <a:ext cx="20130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position: </a:t>
            </a:r>
            <a:r>
              <a:rPr b="0" i="0" lang="pt-BR" sz="1200" u="none" cap="none" strike="noStrike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absolute</a:t>
            </a: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2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right: </a:t>
            </a:r>
            <a:r>
              <a:rPr b="0" i="0" lang="pt-BR" sz="1200" u="none" cap="none" strike="noStrike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10px</a:t>
            </a: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2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bottom: </a:t>
            </a:r>
            <a:r>
              <a:rPr b="0" i="0" lang="pt-BR" sz="1200" u="none" cap="none" strike="noStrike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10px</a:t>
            </a: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400" u="none" cap="none" strike="noStrike">
              <a:solidFill>
                <a:srgbClr val="C1000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4" name="Google Shape;374;p40"/>
          <p:cNvCxnSpPr/>
          <p:nvPr/>
        </p:nvCxnSpPr>
        <p:spPr>
          <a:xfrm rot="10800000">
            <a:off x="4814600" y="2848100"/>
            <a:ext cx="268500" cy="778500"/>
          </a:xfrm>
          <a:prstGeom prst="straightConnector1">
            <a:avLst/>
          </a:prstGeom>
          <a:noFill/>
          <a:ln cap="flat" cmpd="sng" w="9525">
            <a:solidFill>
              <a:srgbClr val="C10003"/>
            </a:solidFill>
            <a:prstDash val="solid"/>
            <a:round/>
            <a:headEnd len="sm" w="sm" type="none"/>
            <a:tailEnd len="lg" w="lg" type="stealth"/>
          </a:ln>
        </p:spPr>
      </p:cxnSp>
      <p:cxnSp>
        <p:nvCxnSpPr>
          <p:cNvPr id="375" name="Google Shape;375;p40"/>
          <p:cNvCxnSpPr/>
          <p:nvPr/>
        </p:nvCxnSpPr>
        <p:spPr>
          <a:xfrm>
            <a:off x="5990000" y="4059525"/>
            <a:ext cx="226200" cy="0"/>
          </a:xfrm>
          <a:prstGeom prst="straightConnector1">
            <a:avLst/>
          </a:prstGeom>
          <a:noFill/>
          <a:ln cap="flat" cmpd="sng" w="9525">
            <a:solidFill>
              <a:srgbClr val="C10003"/>
            </a:solidFill>
            <a:prstDash val="dash"/>
            <a:round/>
            <a:headEnd len="lg" w="lg" type="stealth"/>
            <a:tailEnd len="sm" w="sm" type="none"/>
          </a:ln>
        </p:spPr>
      </p:cxnSp>
      <p:cxnSp>
        <p:nvCxnSpPr>
          <p:cNvPr id="376" name="Google Shape;376;p40"/>
          <p:cNvCxnSpPr/>
          <p:nvPr/>
        </p:nvCxnSpPr>
        <p:spPr>
          <a:xfrm>
            <a:off x="5911700" y="4068225"/>
            <a:ext cx="0" cy="200100"/>
          </a:xfrm>
          <a:prstGeom prst="straightConnector1">
            <a:avLst/>
          </a:prstGeom>
          <a:noFill/>
          <a:ln cap="flat" cmpd="sng" w="9525">
            <a:solidFill>
              <a:srgbClr val="C10003"/>
            </a:solidFill>
            <a:prstDash val="dash"/>
            <a:round/>
            <a:headEnd len="lg" w="lg" type="stealth"/>
            <a:tailEnd len="sm" w="sm" type="none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1"/>
          <p:cNvSpPr txBox="1"/>
          <p:nvPr/>
        </p:nvSpPr>
        <p:spPr>
          <a:xfrm>
            <a:off x="233100" y="248550"/>
            <a:ext cx="83730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Position Fixed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41"/>
          <p:cNvSpPr txBox="1"/>
          <p:nvPr/>
        </p:nvSpPr>
        <p:spPr>
          <a:xfrm>
            <a:off x="2457300" y="1040550"/>
            <a:ext cx="4229400" cy="24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elemento {</a:t>
            </a:r>
            <a:endParaRPr b="1" i="0" sz="2400" u="none" cap="none" strike="noStrike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position:</a:t>
            </a:r>
            <a:r>
              <a:rPr b="1" i="0" lang="pt-BR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fixed</a:t>
            </a:r>
            <a:r>
              <a:rPr b="1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i="0" sz="24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right:</a:t>
            </a:r>
            <a:r>
              <a:rPr b="1" i="0" lang="pt-BR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i="0" sz="24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bottom:</a:t>
            </a:r>
            <a:r>
              <a:rPr b="1" i="0" lang="pt-BR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i="0" sz="24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2400" u="none" cap="none" strike="noStrike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3" name="Google Shape;383;p41"/>
          <p:cNvSpPr txBox="1"/>
          <p:nvPr/>
        </p:nvSpPr>
        <p:spPr>
          <a:xfrm>
            <a:off x="432000" y="3674250"/>
            <a:ext cx="8280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C10003"/>
                </a:solidFill>
                <a:latin typeface="Arial"/>
                <a:ea typeface="Arial"/>
                <a:cs typeface="Arial"/>
                <a:sym typeface="Arial"/>
              </a:rPr>
              <a:t>Definição:</a:t>
            </a:r>
            <a:r>
              <a:rPr b="0" i="0" lang="pt-BR" sz="1400" u="none" cap="none" strike="noStrike">
                <a:solidFill>
                  <a:srgbClr val="C1000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Permite mover um elemento da posição original para uma nova posição, usando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SEMPRE </a:t>
            </a: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 referência as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laterais da janela</a:t>
            </a: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elemento não sai do lugar quando a página é rolada.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2"/>
          <p:cNvSpPr txBox="1"/>
          <p:nvPr/>
        </p:nvSpPr>
        <p:spPr>
          <a:xfrm>
            <a:off x="233100" y="705750"/>
            <a:ext cx="83730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Position Fixed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42"/>
          <p:cNvSpPr/>
          <p:nvPr/>
        </p:nvSpPr>
        <p:spPr>
          <a:xfrm>
            <a:off x="1699800" y="1703250"/>
            <a:ext cx="5744400" cy="2817000"/>
          </a:xfrm>
          <a:prstGeom prst="rect">
            <a:avLst/>
          </a:prstGeom>
          <a:solidFill>
            <a:srgbClr val="666666"/>
          </a:solidFill>
          <a:ln cap="flat" cmpd="sng" w="19050">
            <a:solidFill>
              <a:srgbClr val="EA9999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42"/>
          <p:cNvSpPr/>
          <p:nvPr/>
        </p:nvSpPr>
        <p:spPr>
          <a:xfrm>
            <a:off x="6512019" y="3554918"/>
            <a:ext cx="908700" cy="9087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42"/>
          <p:cNvSpPr/>
          <p:nvPr/>
        </p:nvSpPr>
        <p:spPr>
          <a:xfrm>
            <a:off x="1738619" y="1737638"/>
            <a:ext cx="908700" cy="9087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42"/>
          <p:cNvSpPr/>
          <p:nvPr/>
        </p:nvSpPr>
        <p:spPr>
          <a:xfrm>
            <a:off x="1738619" y="2646233"/>
            <a:ext cx="908700" cy="908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42"/>
          <p:cNvSpPr txBox="1"/>
          <p:nvPr/>
        </p:nvSpPr>
        <p:spPr>
          <a:xfrm>
            <a:off x="4294675" y="3365900"/>
            <a:ext cx="1939200" cy="843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position:</a:t>
            </a:r>
            <a:r>
              <a:rPr b="0" i="0" lang="pt-BR" sz="1200" u="none" cap="none" strike="noStrike">
                <a:solidFill>
                  <a:srgbClr val="EA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12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fixed</a:t>
            </a:r>
            <a:r>
              <a:rPr b="0" i="0" lang="pt-BR" sz="12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200" u="none" cap="none" strike="noStrike">
              <a:solidFill>
                <a:srgbClr val="CC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right:</a:t>
            </a:r>
            <a:r>
              <a:rPr b="0" i="0" lang="pt-BR" sz="1200" u="none" cap="none" strike="noStrike">
                <a:solidFill>
                  <a:srgbClr val="EA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12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2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0003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bottom:</a:t>
            </a:r>
            <a:r>
              <a:rPr b="0" i="0" lang="pt-BR" sz="1200" u="none" cap="none" strike="noStrike">
                <a:solidFill>
                  <a:srgbClr val="EA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12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pt-BR" sz="12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1400" u="none" cap="none" strike="noStrike">
              <a:solidFill>
                <a:srgbClr val="C1000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4" name="Google Shape;394;p42"/>
          <p:cNvCxnSpPr/>
          <p:nvPr/>
        </p:nvCxnSpPr>
        <p:spPr>
          <a:xfrm>
            <a:off x="5889424" y="4017728"/>
            <a:ext cx="565500" cy="147900"/>
          </a:xfrm>
          <a:prstGeom prst="straightConnector1">
            <a:avLst/>
          </a:prstGeom>
          <a:noFill/>
          <a:ln cap="flat" cmpd="sng" w="9525">
            <a:solidFill>
              <a:srgbClr val="C10003"/>
            </a:solidFill>
            <a:prstDash val="solid"/>
            <a:round/>
            <a:headEnd len="sm" w="sm" type="none"/>
            <a:tailEnd len="lg" w="lg" type="stealth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3"/>
          <p:cNvSpPr txBox="1"/>
          <p:nvPr/>
        </p:nvSpPr>
        <p:spPr>
          <a:xfrm>
            <a:off x="-376500" y="172350"/>
            <a:ext cx="83730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Z-index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43"/>
          <p:cNvSpPr txBox="1"/>
          <p:nvPr/>
        </p:nvSpPr>
        <p:spPr>
          <a:xfrm>
            <a:off x="1167975" y="3863050"/>
            <a:ext cx="6840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Definição:</a:t>
            </a: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Permite mudar a ordem das “camadas” dentro de um documento HTML.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Só funciona se o elemento tiver posicionamento relativo, absoluto ou fixo.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43"/>
          <p:cNvSpPr txBox="1"/>
          <p:nvPr/>
        </p:nvSpPr>
        <p:spPr>
          <a:xfrm>
            <a:off x="3028700" y="885150"/>
            <a:ext cx="4712100" cy="28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elemento {</a:t>
            </a:r>
            <a:endParaRPr b="0" i="0" sz="2400" u="none" cap="none" strike="noStrike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0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z-index:</a:t>
            </a:r>
            <a:r>
              <a:rPr b="0" i="0" lang="pt-BR" sz="24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b="0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24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position:</a:t>
            </a:r>
            <a:r>
              <a:rPr b="0" i="0" lang="pt-BR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relative</a:t>
            </a:r>
            <a:r>
              <a:rPr b="0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24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bottom:</a:t>
            </a:r>
            <a:r>
              <a:rPr b="0" i="0" lang="pt-BR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24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right:</a:t>
            </a:r>
            <a:r>
              <a:rPr b="0" i="0" lang="pt-BR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pt-BR" sz="2400" u="none" cap="none" strike="noStrike">
                <a:solidFill>
                  <a:srgbClr val="0B5394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pt-BR" sz="2400" u="none" cap="none" strike="noStrike">
                <a:solidFill>
                  <a:srgbClr val="C1000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i="0" sz="2400" u="none" cap="none" strike="noStrike">
              <a:solidFill>
                <a:srgbClr val="C1000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0" i="0" sz="2400" u="none" cap="none" strike="noStrike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4"/>
          <p:cNvSpPr txBox="1"/>
          <p:nvPr/>
        </p:nvSpPr>
        <p:spPr>
          <a:xfrm>
            <a:off x="26525" y="123075"/>
            <a:ext cx="83730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Z-index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44"/>
          <p:cNvSpPr/>
          <p:nvPr/>
        </p:nvSpPr>
        <p:spPr>
          <a:xfrm>
            <a:off x="2594486" y="1149250"/>
            <a:ext cx="981900" cy="9819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4"/>
          <p:cNvSpPr/>
          <p:nvPr/>
        </p:nvSpPr>
        <p:spPr>
          <a:xfrm>
            <a:off x="2594486" y="2131100"/>
            <a:ext cx="981900" cy="9819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4"/>
          <p:cNvSpPr/>
          <p:nvPr/>
        </p:nvSpPr>
        <p:spPr>
          <a:xfrm>
            <a:off x="2594486" y="3112950"/>
            <a:ext cx="981900" cy="9819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44"/>
          <p:cNvSpPr/>
          <p:nvPr/>
        </p:nvSpPr>
        <p:spPr>
          <a:xfrm>
            <a:off x="4673889" y="1149250"/>
            <a:ext cx="993900" cy="993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66666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44"/>
          <p:cNvSpPr/>
          <p:nvPr/>
        </p:nvSpPr>
        <p:spPr>
          <a:xfrm>
            <a:off x="4673889" y="3136967"/>
            <a:ext cx="993900" cy="9939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2" name="Google Shape;412;p44"/>
          <p:cNvCxnSpPr/>
          <p:nvPr/>
        </p:nvCxnSpPr>
        <p:spPr>
          <a:xfrm>
            <a:off x="4045511" y="1014600"/>
            <a:ext cx="43500" cy="3279900"/>
          </a:xfrm>
          <a:prstGeom prst="straightConnector1">
            <a:avLst/>
          </a:prstGeom>
          <a:noFill/>
          <a:ln cap="flat" cmpd="sng" w="9525">
            <a:solidFill>
              <a:srgbClr val="C10003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413" name="Google Shape;413;p44"/>
          <p:cNvSpPr/>
          <p:nvPr/>
        </p:nvSpPr>
        <p:spPr>
          <a:xfrm>
            <a:off x="4673889" y="2139850"/>
            <a:ext cx="993900" cy="993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66666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44"/>
          <p:cNvSpPr/>
          <p:nvPr/>
        </p:nvSpPr>
        <p:spPr>
          <a:xfrm>
            <a:off x="5200414" y="1921383"/>
            <a:ext cx="993900" cy="9939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44"/>
          <p:cNvSpPr/>
          <p:nvPr/>
        </p:nvSpPr>
        <p:spPr>
          <a:xfrm>
            <a:off x="4959328" y="1494116"/>
            <a:ext cx="993900" cy="9939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 New"/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1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5"/>
          <p:cNvSpPr txBox="1"/>
          <p:nvPr/>
        </p:nvSpPr>
        <p:spPr>
          <a:xfrm>
            <a:off x="162850" y="173300"/>
            <a:ext cx="7138500" cy="6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Referências</a:t>
            </a:r>
            <a:endParaRPr b="0"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1" name="Google Shape;421;p45"/>
          <p:cNvSpPr txBox="1"/>
          <p:nvPr/>
        </p:nvSpPr>
        <p:spPr>
          <a:xfrm>
            <a:off x="244275" y="1058550"/>
            <a:ext cx="8739900" cy="31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C10003"/>
                </a:solidFill>
                <a:latin typeface="Arial"/>
                <a:ea typeface="Arial"/>
                <a:cs typeface="Arial"/>
                <a:sym typeface="Arial"/>
              </a:rPr>
              <a:t>Position </a:t>
            </a:r>
            <a:endParaRPr b="0" i="0" sz="1800" u="none" cap="none" strike="noStrike">
              <a:solidFill>
                <a:srgbClr val="C1000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http://www.escolaw3.com/tutoriais/css/css-position</a:t>
            </a:r>
            <a:endParaRPr b="0" i="0" sz="1400" u="none" cap="none" strike="noStrike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https://www.devmedia.com.br/como-usar-a-propriedade-position-css/24451</a:t>
            </a:r>
            <a:r>
              <a:rPr b="0" i="0" lang="pt-BR" sz="1400" u="none" cap="none" strike="noStrike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C10003"/>
                </a:solidFill>
                <a:latin typeface="Arial"/>
                <a:ea typeface="Arial"/>
                <a:cs typeface="Arial"/>
                <a:sym typeface="Arial"/>
              </a:rPr>
              <a:t>Z-index</a:t>
            </a:r>
            <a:endParaRPr b="0" i="0" sz="1800" u="none" cap="none" strike="noStrike">
              <a:solidFill>
                <a:srgbClr val="C1000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https://www.devmedia.com.br/css-z-index-entendendo-sobre-o-eixo-z-na-web/28698</a:t>
            </a:r>
            <a:endParaRPr b="0" i="0" sz="1400" u="none" cap="none" strike="noStrike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https://css-tricks.com/almanac/properties/z/z-index/</a:t>
            </a:r>
            <a:r>
              <a:rPr b="0" i="0" lang="pt-BR" sz="1400" u="none" cap="none" strike="noStrike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6"/>
          <p:cNvSpPr txBox="1"/>
          <p:nvPr/>
        </p:nvSpPr>
        <p:spPr>
          <a:xfrm>
            <a:off x="1274600" y="140950"/>
            <a:ext cx="65550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pt-BR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 próxima aula - Flex Box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7500" y="950050"/>
            <a:ext cx="4572000" cy="36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"/>
          <p:cNvSpPr txBox="1"/>
          <p:nvPr/>
        </p:nvSpPr>
        <p:spPr>
          <a:xfrm>
            <a:off x="519300" y="812950"/>
            <a:ext cx="75678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CSS é uma linguagem composta por regras de estilo com a finalidade de “estilizar” as tags html.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64" name="Google Shape;64;p5"/>
          <p:cNvSpPr txBox="1"/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Algumas tags que já vimos: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65" name="Google Shape;65;p5"/>
          <p:cNvSpPr txBox="1"/>
          <p:nvPr>
            <p:ph idx="4294967295" type="subTitle"/>
          </p:nvPr>
        </p:nvSpPr>
        <p:spPr>
          <a:xfrm>
            <a:off x="1303575" y="1667648"/>
            <a:ext cx="2844900" cy="27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&lt;!DOCTYPE html&gt;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&lt;html&gt;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&lt;head&gt;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&lt;meta&gt;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&lt;title&gt;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6" name="Google Shape;66;p5"/>
          <p:cNvSpPr txBox="1"/>
          <p:nvPr>
            <p:ph idx="4294967295" type="subTitle"/>
          </p:nvPr>
        </p:nvSpPr>
        <p:spPr>
          <a:xfrm>
            <a:off x="4386900" y="1667648"/>
            <a:ext cx="2844900" cy="27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&lt;body&gt;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&lt;h1&gt; - &lt;h6&gt;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&lt;p&gt;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&lt;ol&gt;, &lt;ul&gt;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&lt;li&gt;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 txBox="1"/>
          <p:nvPr/>
        </p:nvSpPr>
        <p:spPr>
          <a:xfrm>
            <a:off x="519300" y="812950"/>
            <a:ext cx="75678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Alguns atributos podem ser utilizados em qualquer tag HTML, esses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atributos são chamados globais. Hoje vamos ver os 4 atributos globais mais utilizados: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72" name="Google Shape;72;p6"/>
          <p:cNvSpPr txBox="1"/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Atributos Globais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73" name="Google Shape;73;p6"/>
          <p:cNvSpPr txBox="1"/>
          <p:nvPr/>
        </p:nvSpPr>
        <p:spPr>
          <a:xfrm>
            <a:off x="519300" y="1667650"/>
            <a:ext cx="7567800" cy="28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id </a:t>
            </a:r>
            <a:endParaRPr b="0" i="0" sz="16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Esse atributo define um identificador único para o elemento.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class</a:t>
            </a:r>
            <a:endParaRPr b="0" i="0" sz="16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Recebe o nome de uma classe,  que será útil para o CSS e JavaScript.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title</a:t>
            </a:r>
            <a:endParaRPr b="0" i="0" sz="16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Define o texto que aparece quando o mouse está sobre o elemento.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style</a:t>
            </a:r>
            <a:endParaRPr b="0" i="0" sz="16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Recebe propriedades CSS para estilizar o elemento.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 txBox="1"/>
          <p:nvPr/>
        </p:nvSpPr>
        <p:spPr>
          <a:xfrm>
            <a:off x="519300" y="812950"/>
            <a:ext cx="75678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Os links de internet são formados por uma série de caminhos (também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conhecidos pelo termo em inglês “path”). O caminho indica o endereço até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onde o navegador deve ir quando o usuário clica em um link. Existem dois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tipos de caminhos diferentes: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79" name="Google Shape;79;p7"/>
          <p:cNvSpPr txBox="1"/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Introdução aos caminhos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80" name="Google Shape;80;p7"/>
          <p:cNvSpPr txBox="1"/>
          <p:nvPr/>
        </p:nvSpPr>
        <p:spPr>
          <a:xfrm>
            <a:off x="519300" y="1990250"/>
            <a:ext cx="7567800" cy="25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1. Caminho absoluto</a:t>
            </a:r>
            <a:endParaRPr b="0" i="0" sz="16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http://digitalhouse.com</a:t>
            </a:r>
            <a:endParaRPr b="0" i="0" sz="16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https://digitalhouse.com</a:t>
            </a:r>
            <a:endParaRPr b="0" i="0" sz="16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//digitalhouse.com</a:t>
            </a:r>
            <a:endParaRPr b="0" i="0" sz="16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2. Caminho relativo</a:t>
            </a:r>
            <a:endParaRPr b="0" i="0" sz="16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../images/teaser.jpg</a:t>
            </a:r>
            <a:endParaRPr b="0" i="0" sz="16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./images/teaser.jpg</a:t>
            </a:r>
            <a:endParaRPr b="0" i="0" sz="16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images/teaser.jpg</a:t>
            </a:r>
            <a:endParaRPr b="0" i="0" sz="16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 txBox="1"/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Links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86" name="Google Shape;86;p8"/>
          <p:cNvSpPr txBox="1"/>
          <p:nvPr/>
        </p:nvSpPr>
        <p:spPr>
          <a:xfrm>
            <a:off x="519307" y="776950"/>
            <a:ext cx="720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A tag &lt;a&gt; é usada para definir o destino ou a origem de um link</a:t>
            </a:r>
            <a:r>
              <a:rPr b="0" i="0" lang="pt-BR" sz="1600" u="none" cap="none" strike="noStrike">
                <a:solidFill>
                  <a:srgbClr val="00FF00"/>
                </a:solidFill>
                <a:latin typeface="Raleway Thin"/>
                <a:ea typeface="Raleway Thin"/>
                <a:cs typeface="Raleway Thin"/>
                <a:sym typeface="Raleway Thin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87" name="Google Shape;87;p8"/>
          <p:cNvSpPr txBox="1"/>
          <p:nvPr/>
        </p:nvSpPr>
        <p:spPr>
          <a:xfrm>
            <a:off x="519300" y="1522650"/>
            <a:ext cx="7567800" cy="25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Externos</a:t>
            </a:r>
            <a:endParaRPr b="0" i="0" sz="18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&lt;a href="</a:t>
            </a: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http://google.com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" target="_blank"&gt;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Ir para o Google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&lt;/a&gt;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Locais</a:t>
            </a:r>
            <a:endParaRPr b="0" i="0" sz="18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&lt;a href="</a:t>
            </a: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contato.html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"&gt; Fale conosco&lt;/a&gt;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 txBox="1"/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3000">
                <a:latin typeface="Raleway Thin"/>
                <a:ea typeface="Raleway Thin"/>
                <a:cs typeface="Raleway Thin"/>
                <a:sym typeface="Raleway Thin"/>
              </a:rPr>
              <a:t>Links</a:t>
            </a:r>
            <a:endParaRPr b="0" sz="30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93" name="Google Shape;93;p9"/>
          <p:cNvSpPr txBox="1"/>
          <p:nvPr/>
        </p:nvSpPr>
        <p:spPr>
          <a:xfrm>
            <a:off x="519307" y="776950"/>
            <a:ext cx="720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A tag &lt;a&gt; é usada para definir o destino ou a origem de um link</a:t>
            </a:r>
            <a:r>
              <a:rPr b="0" i="0" lang="pt-BR" sz="1600" u="none" cap="none" strike="noStrike">
                <a:solidFill>
                  <a:srgbClr val="00FF00"/>
                </a:solidFill>
                <a:latin typeface="Raleway Thin"/>
                <a:ea typeface="Raleway Thin"/>
                <a:cs typeface="Raleway Thin"/>
                <a:sym typeface="Raleway Thin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94" name="Google Shape;94;p9"/>
          <p:cNvSpPr txBox="1"/>
          <p:nvPr/>
        </p:nvSpPr>
        <p:spPr>
          <a:xfrm>
            <a:off x="519300" y="1522650"/>
            <a:ext cx="7567800" cy="29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Internos (Âncoras)</a:t>
            </a:r>
            <a:endParaRPr b="0" i="0" sz="18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&lt;a href="</a:t>
            </a: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#bio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"&gt; Biografia&lt;/a&gt;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E-mail</a:t>
            </a:r>
            <a:endParaRPr b="0" i="0" sz="18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&lt;a href="</a:t>
            </a:r>
            <a:r>
              <a:rPr b="1" i="0" lang="pt-BR" sz="1800" u="none" cap="none" strike="noStrike">
                <a:solidFill>
                  <a:srgbClr val="C00000"/>
                </a:solidFill>
                <a:latin typeface="Courier New"/>
                <a:ea typeface="Courier New"/>
                <a:cs typeface="Courier New"/>
                <a:sym typeface="Courier New"/>
              </a:rPr>
              <a:t>mailto:user@server.com?subject=Assunto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Fale comigo agora!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&lt;/a&gt;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C00000"/>
                </a:solidFill>
                <a:latin typeface="Raleway Thin"/>
                <a:ea typeface="Raleway Thin"/>
                <a:cs typeface="Raleway Thin"/>
                <a:sym typeface="Raleway Thin"/>
              </a:rPr>
              <a:t>Telefone</a:t>
            </a:r>
            <a:endParaRPr b="0" i="0" sz="18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&lt;a href="tel:1145678900"&gt; Ligue já!&lt;/a&gt;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C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